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8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8" r:id="rId9"/>
    <p:sldId id="269" r:id="rId10"/>
    <p:sldId id="27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421"/>
  </p:normalViewPr>
  <p:slideViewPr>
    <p:cSldViewPr snapToGrid="0" snapToObjects="1">
      <p:cViewPr varScale="1">
        <p:scale>
          <a:sx n="77" d="100"/>
          <a:sy n="77" d="100"/>
        </p:scale>
        <p:origin x="13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1491C-C5E1-AC47-838E-E45FD23D3761}" type="datetimeFigureOut">
              <a:rPr lang="en-US" smtClean="0"/>
              <a:t>7/10/18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22D2E-D898-C04E-9B78-7A9C92162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41F82-1588-9B46-A23E-5062EE2158C2}" type="datetimeFigureOut">
              <a:rPr lang="en-US" smtClean="0"/>
              <a:t>7/10/18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BB16B-AC84-7E48-9332-876FD7DB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7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1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6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do this on paper or mentally</a:t>
            </a:r>
            <a:r>
              <a:rPr lang="en-US" baseline="0" dirty="0" smtClean="0"/>
              <a:t> without taking the time to write down the sentences.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6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 some of the facts in your basic sentences will not be included or will not be correct.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133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7678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3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488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703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6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1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65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45536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019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28125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555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11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5801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6630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172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268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392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824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816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58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47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6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96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63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6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5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106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Review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Reading Section</a:t>
            </a:r>
            <a:endParaRPr lang="en-US" sz="4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974" y="387466"/>
            <a:ext cx="254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9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011" y="1"/>
            <a:ext cx="10954789" cy="1213657"/>
          </a:xfrm>
        </p:spPr>
        <p:txBody>
          <a:bodyPr/>
          <a:lstStyle/>
          <a:p>
            <a:r>
              <a:rPr lang="en-US" b="1" dirty="0" smtClean="0"/>
              <a:t>Paraphrase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011" y="1213658"/>
            <a:ext cx="10954789" cy="4747174"/>
          </a:xfrm>
        </p:spPr>
        <p:txBody>
          <a:bodyPr>
            <a:normAutofit fontScale="850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200" dirty="0" smtClean="0"/>
              <a:t>A </a:t>
            </a:r>
            <a:r>
              <a:rPr lang="en-US" sz="4200" i="1" dirty="0" smtClean="0"/>
              <a:t>paraphrase</a:t>
            </a:r>
            <a:r>
              <a:rPr lang="en-US" sz="4200" dirty="0" smtClean="0"/>
              <a:t> question asks you to choose the best restatement of an important sentence in the reading passage. The sentence will be highlighted in the passage.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2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200" dirty="0" smtClean="0"/>
              <a:t>The question will always be similar to this one:</a:t>
            </a:r>
            <a:br>
              <a:rPr lang="en-US" sz="4200" dirty="0" smtClean="0"/>
            </a:br>
            <a:r>
              <a:rPr lang="en-US" sz="4200" dirty="0" smtClean="0"/>
              <a:t/>
            </a:r>
            <a:br>
              <a:rPr lang="en-US" sz="4200" dirty="0" smtClean="0"/>
            </a:br>
            <a:r>
              <a:rPr lang="en-US" sz="4200" dirty="0" smtClean="0"/>
              <a:t>Which of the sentences below best expresses the information in the highlighted statement in the passage? The other choices change the meaning or leave out important information.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14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382" y="365125"/>
            <a:ext cx="11104418" cy="1325563"/>
          </a:xfrm>
        </p:spPr>
        <p:txBody>
          <a:bodyPr/>
          <a:lstStyle/>
          <a:p>
            <a:r>
              <a:rPr lang="en-US" b="1" dirty="0" smtClean="0"/>
              <a:t>1  Find the basic facts in the sentence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382" y="1546167"/>
            <a:ext cx="11637818" cy="46307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/>
              <a:t>Make simple sentences to find the basic facts.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3600" dirty="0" smtClean="0"/>
              <a:t>The annual krill harvest currently surpasses a million tons, principally as feed for chickens and livestock and as protein for human consumption.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3600" dirty="0" smtClean="0"/>
              <a:t>The krill harvest is a million tons per year.</a:t>
            </a:r>
          </a:p>
          <a:p>
            <a:pPr marL="0" indent="0">
              <a:buNone/>
            </a:pPr>
            <a:r>
              <a:rPr lang="en-US" sz="3600" dirty="0" smtClean="0"/>
              <a:t>The krill is used principally to feed chickens and livestock.</a:t>
            </a:r>
          </a:p>
          <a:p>
            <a:pPr marL="0" indent="0">
              <a:buNone/>
            </a:pPr>
            <a:r>
              <a:rPr lang="en-US" sz="3600" dirty="0" smtClean="0"/>
              <a:t>The krill is also used to provide protein for humans.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488221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138" y="365125"/>
            <a:ext cx="10871662" cy="1325563"/>
          </a:xfrm>
        </p:spPr>
        <p:txBody>
          <a:bodyPr/>
          <a:lstStyle/>
          <a:p>
            <a:r>
              <a:rPr lang="en-US" b="1" dirty="0" smtClean="0"/>
              <a:t>2  Eliminate incorrect answer choices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82138" y="1546167"/>
            <a:ext cx="5539047" cy="4838008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 smtClean="0"/>
              <a:t>Incomplete answer choices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600" dirty="0" smtClean="0"/>
              <a:t>Some of the choices will include correct information from the original sentence, but they will not restate </a:t>
            </a:r>
            <a:r>
              <a:rPr lang="en-US" sz="3600" i="1" dirty="0" smtClean="0"/>
              <a:t>all</a:t>
            </a:r>
            <a:r>
              <a:rPr lang="en-US" sz="3600" dirty="0" smtClean="0"/>
              <a:t> of the information. Do not choose an incomplete answer.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72199" y="1546167"/>
            <a:ext cx="5537663" cy="4838008"/>
          </a:xfrm>
          <a:ln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 smtClean="0"/>
              <a:t>False information choices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600" dirty="0" smtClean="0"/>
              <a:t>Some of the choices will include incorrect information.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060123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138" y="1"/>
            <a:ext cx="10871662" cy="1213657"/>
          </a:xfrm>
        </p:spPr>
        <p:txBody>
          <a:bodyPr/>
          <a:lstStyle/>
          <a:p>
            <a:r>
              <a:rPr lang="en-US" b="1" smtClean="0"/>
              <a:t>3  Check </a:t>
            </a:r>
            <a:r>
              <a:rPr lang="en-US" b="1" dirty="0" smtClean="0"/>
              <a:t>the basic facts in your choice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65760" y="1379912"/>
            <a:ext cx="11338560" cy="52702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The krill harvest is a million tons per year.</a:t>
            </a:r>
          </a:p>
          <a:p>
            <a:pPr marL="0" indent="0">
              <a:buNone/>
            </a:pPr>
            <a:r>
              <a:rPr lang="en-US" sz="3600" dirty="0"/>
              <a:t>The krill is used principally to feed chickens and livestock.</a:t>
            </a:r>
          </a:p>
          <a:p>
            <a:pPr marL="0" indent="0">
              <a:buNone/>
            </a:pPr>
            <a:r>
              <a:rPr lang="en-US" sz="3600" dirty="0"/>
              <a:t>The krill is also used to provide protein for humans</a:t>
            </a:r>
            <a:r>
              <a:rPr lang="en-US" sz="3600" dirty="0" smtClean="0"/>
              <a:t>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More than one million tons of krill is eaten by both animals and humans every year.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lnSpc>
                <a:spcPct val="120000"/>
              </a:lnSpc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846096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755" y="1"/>
            <a:ext cx="11121045" cy="1147155"/>
          </a:xfrm>
        </p:spPr>
        <p:txBody>
          <a:bodyPr/>
          <a:lstStyle/>
          <a:p>
            <a:r>
              <a:rPr lang="en-US" b="1" dirty="0" smtClean="0"/>
              <a:t>Question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755" y="947651"/>
            <a:ext cx="11621193" cy="5685905"/>
          </a:xfrm>
          <a:ln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/>
              <a:t>Which of the sentences below best expresses the information in the highlighted statement in the passage?</a:t>
            </a:r>
          </a:p>
          <a:p>
            <a:pPr marL="0" indent="0">
              <a:buNone/>
            </a:pPr>
            <a:endParaRPr lang="en-US" sz="1400" dirty="0"/>
          </a:p>
          <a:p>
            <a:pPr>
              <a:buFont typeface="Courier New" charset="0"/>
              <a:buChar char="o"/>
            </a:pPr>
            <a:r>
              <a:rPr lang="en-US" sz="3600" dirty="0" smtClean="0"/>
              <a:t>Part of the one million tons of krill harvested annually is used for protein in animal feed.</a:t>
            </a:r>
          </a:p>
          <a:p>
            <a:pPr>
              <a:buFont typeface="Courier New" charset="0"/>
              <a:buChar char="o"/>
            </a:pPr>
            <a:r>
              <a:rPr lang="en-US" sz="3600" dirty="0" smtClean="0"/>
              <a:t>Both livestock and chickens as well as humans eat krill as a main part of their diet.</a:t>
            </a:r>
          </a:p>
          <a:p>
            <a:pPr>
              <a:buFont typeface="Courier New" charset="0"/>
              <a:buChar char="o"/>
            </a:pPr>
            <a:r>
              <a:rPr lang="en-US" sz="3600" dirty="0" smtClean="0"/>
              <a:t>The principal use of krill is for animal feed, although some of the one million tons is eaten by people.</a:t>
            </a:r>
          </a:p>
          <a:p>
            <a:pPr>
              <a:buFont typeface="Courier New" charset="0"/>
              <a:buChar char="o"/>
            </a:pPr>
            <a:r>
              <a:rPr lang="en-US" sz="3600" dirty="0" smtClean="0"/>
              <a:t>More than one million tons of krill is eaten by both animals and humans every year.</a:t>
            </a:r>
          </a:p>
          <a:p>
            <a:pPr>
              <a:buFont typeface="Courier New" charset="0"/>
              <a:buChar char="o"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83494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755" y="1"/>
            <a:ext cx="11121045" cy="1147155"/>
          </a:xfrm>
        </p:spPr>
        <p:txBody>
          <a:bodyPr/>
          <a:lstStyle/>
          <a:p>
            <a:r>
              <a:rPr lang="en-US" b="1" dirty="0" smtClean="0"/>
              <a:t>Answer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755" y="947651"/>
            <a:ext cx="11621193" cy="5685905"/>
          </a:xfrm>
          <a:ln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/>
              <a:t>Which of the sentences below best expresses the information in the highlighted statement in the passage?</a:t>
            </a:r>
          </a:p>
          <a:p>
            <a:pPr marL="0" indent="0">
              <a:buNone/>
            </a:pPr>
            <a:endParaRPr lang="en-US" sz="1400" dirty="0"/>
          </a:p>
          <a:p>
            <a:pPr>
              <a:buFont typeface="Courier New" charset="0"/>
              <a:buChar char="o"/>
            </a:pPr>
            <a:r>
              <a:rPr lang="en-US" sz="3600" dirty="0" smtClean="0"/>
              <a:t>Part of the one million tons of krill harvested annually is used for protein in animal feed.</a:t>
            </a:r>
          </a:p>
          <a:p>
            <a:pPr>
              <a:buFont typeface="Courier New" charset="0"/>
              <a:buChar char="o"/>
            </a:pPr>
            <a:r>
              <a:rPr lang="en-US" sz="3600" dirty="0" smtClean="0"/>
              <a:t>Both livestock and chickens as well as humans eat krill as a main part of their diet.</a:t>
            </a:r>
          </a:p>
          <a:p>
            <a:pPr>
              <a:buFont typeface="Courier New" charset="0"/>
              <a:buChar char="o"/>
            </a:pPr>
            <a:r>
              <a:rPr lang="en-US" sz="3600" dirty="0" smtClean="0"/>
              <a:t>The principal use of krill is for animal feed, although some of the one million tons is eaten by people.</a:t>
            </a:r>
          </a:p>
          <a:p>
            <a:pPr>
              <a:buFont typeface="Courier New" charset="0"/>
              <a:buChar char="o"/>
            </a:pPr>
            <a:r>
              <a:rPr lang="en-US" sz="3600" dirty="0" smtClean="0"/>
              <a:t>More than one million tons of krill is eaten by both animals and humans every year.</a:t>
            </a:r>
          </a:p>
          <a:p>
            <a:pPr>
              <a:buFont typeface="Courier New" charset="0"/>
              <a:buChar char="o"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61570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755" y="1"/>
            <a:ext cx="11121045" cy="1147155"/>
          </a:xfrm>
        </p:spPr>
        <p:txBody>
          <a:bodyPr/>
          <a:lstStyle/>
          <a:p>
            <a:r>
              <a:rPr lang="en-US" b="1" dirty="0" smtClean="0"/>
              <a:t>Explanation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755" y="947651"/>
            <a:ext cx="11621193" cy="5685905"/>
          </a:xfrm>
          <a:ln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/>
              <a:t>Which of the sentences below best expresses the information in the highlighted statement in the passage?</a:t>
            </a:r>
          </a:p>
          <a:p>
            <a:pPr marL="0" indent="0">
              <a:buNone/>
            </a:pPr>
            <a:endParaRPr lang="en-US" sz="1400" dirty="0"/>
          </a:p>
          <a:p>
            <a:pPr>
              <a:buFont typeface="Courier New" charset="0"/>
              <a:buChar char="o"/>
            </a:pPr>
            <a:r>
              <a:rPr lang="en-US" sz="3600" dirty="0" smtClean="0"/>
              <a:t>Part of the one million tons of krill harvested annually is used for protein in animal feed.   </a:t>
            </a:r>
            <a:r>
              <a:rPr lang="en-US" sz="3600" i="1" dirty="0" smtClean="0"/>
              <a:t>Incomplete</a:t>
            </a:r>
          </a:p>
          <a:p>
            <a:pPr>
              <a:buFont typeface="Courier New" charset="0"/>
              <a:buChar char="o"/>
            </a:pPr>
            <a:r>
              <a:rPr lang="en-US" sz="3600" dirty="0" smtClean="0"/>
              <a:t>Both livestock and chickens as well as humans eat krill as a main part of their diet.   </a:t>
            </a:r>
            <a:r>
              <a:rPr lang="en-US" sz="3600" i="1" dirty="0" smtClean="0"/>
              <a:t>Incomplete</a:t>
            </a:r>
          </a:p>
          <a:p>
            <a:pPr>
              <a:buFont typeface="Courier New" charset="0"/>
              <a:buChar char="o"/>
            </a:pPr>
            <a:r>
              <a:rPr lang="en-US" sz="3600" dirty="0" smtClean="0"/>
              <a:t>The principal use of krill is for animal feed, although some of the one million tons is eaten by people</a:t>
            </a:r>
            <a:r>
              <a:rPr lang="en-US" sz="3600" smtClean="0"/>
              <a:t>.   </a:t>
            </a:r>
            <a:r>
              <a:rPr lang="en-US" sz="3600" i="1" smtClean="0"/>
              <a:t>Incorrect</a:t>
            </a:r>
            <a:endParaRPr lang="en-US" sz="3600" i="1" dirty="0" smtClean="0"/>
          </a:p>
          <a:p>
            <a:pPr>
              <a:buFont typeface="Courier New" charset="0"/>
              <a:buChar char="o"/>
            </a:pPr>
            <a:r>
              <a:rPr lang="en-US" sz="3600" dirty="0" smtClean="0"/>
              <a:t>More than one million tons of krill is eaten by both animals and humans every year.</a:t>
            </a:r>
          </a:p>
          <a:p>
            <a:pPr>
              <a:buFont typeface="Courier New" charset="0"/>
              <a:buChar char="o"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56277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3144044"/>
            <a:ext cx="2540000" cy="1714500"/>
          </a:xfrm>
        </p:spPr>
      </p:pic>
    </p:spTree>
    <p:extLst>
      <p:ext uri="{BB962C8B-B14F-4D97-AF65-F5344CB8AC3E}">
        <p14:creationId xmlns:p14="http://schemas.microsoft.com/office/powerpoint/2010/main" val="190187729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</TotalTime>
  <Words>549</Words>
  <Application>Microsoft Macintosh PowerPoint</Application>
  <PresentationFormat>Widescreen</PresentationFormat>
  <Paragraphs>58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Calibri Light</vt:lpstr>
      <vt:lpstr>Courier New</vt:lpstr>
      <vt:lpstr>Arial</vt:lpstr>
      <vt:lpstr>Office Theme</vt:lpstr>
      <vt:lpstr>Retrospect</vt:lpstr>
      <vt:lpstr>Review </vt:lpstr>
      <vt:lpstr>Paraphrase</vt:lpstr>
      <vt:lpstr>1  Find the basic facts in the sentence</vt:lpstr>
      <vt:lpstr>2  Eliminate incorrect answer choices</vt:lpstr>
      <vt:lpstr>3  Check the basic facts in your choice</vt:lpstr>
      <vt:lpstr>Question</vt:lpstr>
      <vt:lpstr>Answer</vt:lpstr>
      <vt:lpstr>Explanation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</dc:title>
  <dc:creator>Pamela Sharpe</dc:creator>
  <cp:lastModifiedBy>Pamela Sharpe</cp:lastModifiedBy>
  <cp:revision>43</cp:revision>
  <cp:lastPrinted>2017-10-11T19:17:51Z</cp:lastPrinted>
  <dcterms:created xsi:type="dcterms:W3CDTF">2017-10-11T17:59:39Z</dcterms:created>
  <dcterms:modified xsi:type="dcterms:W3CDTF">2018-07-10T15:02:56Z</dcterms:modified>
</cp:coreProperties>
</file>